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59" r:id="rId3"/>
    <p:sldId id="263" r:id="rId4"/>
    <p:sldId id="448" r:id="rId5"/>
    <p:sldId id="504" r:id="rId6"/>
    <p:sldId id="505" r:id="rId7"/>
    <p:sldId id="506" r:id="rId8"/>
    <p:sldId id="507" r:id="rId9"/>
    <p:sldId id="508" r:id="rId10"/>
    <p:sldId id="509" r:id="rId11"/>
    <p:sldId id="512" r:id="rId12"/>
    <p:sldId id="510" r:id="rId13"/>
    <p:sldId id="472" r:id="rId14"/>
    <p:sldId id="478" r:id="rId15"/>
    <p:sldId id="513" r:id="rId16"/>
    <p:sldId id="514" r:id="rId17"/>
    <p:sldId id="515" r:id="rId18"/>
    <p:sldId id="516" r:id="rId19"/>
    <p:sldId id="517" r:id="rId20"/>
    <p:sldId id="518" r:id="rId21"/>
    <p:sldId id="511" r:id="rId22"/>
    <p:sldId id="519" r:id="rId23"/>
    <p:sldId id="524" r:id="rId24"/>
    <p:sldId id="525" r:id="rId25"/>
    <p:sldId id="526" r:id="rId26"/>
    <p:sldId id="520" r:id="rId27"/>
    <p:sldId id="527" r:id="rId28"/>
    <p:sldId id="521" r:id="rId29"/>
    <p:sldId id="528" r:id="rId30"/>
    <p:sldId id="401" r:id="rId31"/>
    <p:sldId id="488" r:id="rId32"/>
    <p:sldId id="522" r:id="rId33"/>
    <p:sldId id="531" r:id="rId34"/>
    <p:sldId id="523" r:id="rId35"/>
    <p:sldId id="532" r:id="rId36"/>
    <p:sldId id="529" r:id="rId37"/>
    <p:sldId id="567" r:id="rId38"/>
    <p:sldId id="533" r:id="rId39"/>
    <p:sldId id="498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1" r:id="rId48"/>
    <p:sldId id="25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72A"/>
    <a:srgbClr val="120701"/>
    <a:srgbClr val="F7FBF9"/>
    <a:srgbClr val="B62E24"/>
    <a:srgbClr val="DB3431"/>
    <a:srgbClr val="DEDAD9"/>
    <a:srgbClr val="D63025"/>
    <a:srgbClr val="F8C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3F25E-AEB8-45C7-B9CC-7158A331DEA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18C6F-3310-4DBB-96A5-51E928F6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5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4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9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0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7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9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0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726737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Functions in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51D46-EA3E-FC8C-EDBE-EC71CDE6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77" y="214567"/>
            <a:ext cx="2913463" cy="944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26EF28-18A0-28ED-BDB7-6D04C0F09CA0}"/>
              </a:ext>
            </a:extLst>
          </p:cNvPr>
          <p:cNvSpPr/>
          <p:nvPr/>
        </p:nvSpPr>
        <p:spPr>
          <a:xfrm>
            <a:off x="5791199" y="1506070"/>
            <a:ext cx="609601" cy="81210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7200" b="1" dirty="0">
                <a:ln w="6600">
                  <a:solidFill>
                    <a:srgbClr val="12070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8AC81-FB0C-3FE8-7288-D0ACB75D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60" y="1325451"/>
            <a:ext cx="4772691" cy="2934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149409-052B-496F-203A-870BA2421A75}"/>
              </a:ext>
            </a:extLst>
          </p:cNvPr>
          <p:cNvSpPr/>
          <p:nvPr/>
        </p:nvSpPr>
        <p:spPr>
          <a:xfrm>
            <a:off x="886780" y="481229"/>
            <a:ext cx="2287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6551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16F47-E8BB-5112-7A15-16AB577BBBAE}"/>
              </a:ext>
            </a:extLst>
          </p:cNvPr>
          <p:cNvSpPr/>
          <p:nvPr/>
        </p:nvSpPr>
        <p:spPr>
          <a:xfrm>
            <a:off x="401171" y="382618"/>
            <a:ext cx="56948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Construct a function formula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44CE8-FFC5-26CC-1145-4FA4AE42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79" y="1315547"/>
            <a:ext cx="6071558" cy="3974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A38A5-C8B6-815E-267D-9E38BBB7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85" y="1315547"/>
            <a:ext cx="5077216" cy="389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DA337-580D-5B9B-0110-584552B5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985" y="1315547"/>
            <a:ext cx="4428337" cy="3345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C3E2B-60FA-E948-4F71-CF62F967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479" y="1315547"/>
            <a:ext cx="4355880" cy="3508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426146-C48D-F108-15CA-8667C9C76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479" y="1315547"/>
            <a:ext cx="6187101" cy="46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743278" y="851831"/>
            <a:ext cx="5171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4 A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8D54DABE-E77E-280C-2CEC-8E8EC2F31881}"/>
              </a:ext>
            </a:extLst>
          </p:cNvPr>
          <p:cNvSpPr txBox="1"/>
          <p:nvPr/>
        </p:nvSpPr>
        <p:spPr>
          <a:xfrm>
            <a:off x="0" y="3748713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Functions</a:t>
            </a:r>
          </a:p>
        </p:txBody>
      </p:sp>
    </p:spTree>
    <p:extLst>
      <p:ext uri="{BB962C8B-B14F-4D97-AF65-F5344CB8AC3E}">
        <p14:creationId xmlns:p14="http://schemas.microsoft.com/office/powerpoint/2010/main" val="1533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905435" y="1076137"/>
            <a:ext cx="10031505" cy="542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4-1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need to access the full range of functions available in Excel. Which ribbon do you need to select to access the full library of functions?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ribbon.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Data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ribbon.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Home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ribbon.</a:t>
            </a:r>
          </a:p>
          <a:p>
            <a:pPr lvl="2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905435" y="1076137"/>
            <a:ext cx="10031505" cy="542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4-1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need to access the full range of functions available in Excel. Which ribbon do you need to select to access the full library of functions?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ribbon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Data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ribbon.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Home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ribbon.</a:t>
            </a:r>
          </a:p>
          <a:p>
            <a:pPr lvl="2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BB455-A879-87D9-1F6C-70FEB39B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40" y="5341692"/>
            <a:ext cx="7606901" cy="1360765"/>
          </a:xfrm>
          <a:prstGeom prst="rect">
            <a:avLst/>
          </a:prstGeom>
        </p:spPr>
      </p:pic>
      <p:pic>
        <p:nvPicPr>
          <p:cNvPr id="5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DE4D95C0-7B8E-EE44-0EE9-2EB40B6D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EE735D-3E35-4CD0-4A8D-B68F4D1D63E3}"/>
              </a:ext>
            </a:extLst>
          </p:cNvPr>
          <p:cNvSpPr/>
          <p:nvPr/>
        </p:nvSpPr>
        <p:spPr>
          <a:xfrm>
            <a:off x="3811640" y="534169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381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D5372A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Insert Function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5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743278" y="851831"/>
            <a:ext cx="5171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4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84F80-E7ED-AE55-23D8-4E9993E1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42" y="3952862"/>
            <a:ext cx="7711868" cy="9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905435" y="1076137"/>
            <a:ext cx="10031505" cy="637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4-2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You need to access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Insert function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feature to create a function formula. What actions can you take to access this feature? Select all that apply: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function choice on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ribbon.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symbol to the left of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bar.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box beside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bar.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905435" y="1076137"/>
            <a:ext cx="10031505" cy="637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4-2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You need to access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Insert function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feature to create a function formula. What actions can you take to access this feature? Select all that apply: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function choice on the </a:t>
            </a:r>
            <a:r>
              <a:rPr lang="en-US" sz="2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Formulas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ribbon.</a:t>
            </a:r>
            <a:endParaRPr lang="en-US" sz="2800" dirty="0">
              <a:solidFill>
                <a:srgbClr val="FF0000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symbol to the left of the </a:t>
            </a:r>
            <a:r>
              <a:rPr lang="en-US" sz="2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 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bar.</a:t>
            </a:r>
            <a:endParaRPr lang="en-US" sz="2800" dirty="0">
              <a:solidFill>
                <a:srgbClr val="FF0000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box beside the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bar.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E32DDB88-4362-998F-C167-AE8DA37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D5372A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3200" b="1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Autosum</a:t>
            </a: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shortcut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1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a function</a:t>
              </a:r>
              <a:r>
                <a:rPr kumimoji="0" lang="ar-EG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Function Elements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47177" y="5329220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Autosum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shortcut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8DE21C-873B-344C-A465-A639A1B098E8}"/>
              </a:ext>
            </a:extLst>
          </p:cNvPr>
          <p:cNvSpPr txBox="1"/>
          <p:nvPr/>
        </p:nvSpPr>
        <p:spPr>
          <a:xfrm>
            <a:off x="1345307" y="5007647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30A51E-D36B-3EAF-F057-85142A6D4A20}"/>
              </a:ext>
            </a:extLst>
          </p:cNvPr>
          <p:cNvGrpSpPr/>
          <p:nvPr/>
        </p:nvGrpSpPr>
        <p:grpSpPr>
          <a:xfrm>
            <a:off x="1589751" y="4080047"/>
            <a:ext cx="7200000" cy="1080000"/>
            <a:chOff x="1437351" y="3508484"/>
            <a:chExt cx="7200000" cy="108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3EC2E2-FC97-3507-A998-16F8A7E9E09B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5B3264-2B4C-67F0-DD80-6CB413E08532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The Insert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el worksheet. Home Ribbon and drop down choices on AutoSum displayed.">
            <a:extLst>
              <a:ext uri="{FF2B5EF4-FFF2-40B4-BE49-F238E27FC236}">
                <a16:creationId xmlns:a16="http://schemas.microsoft.com/office/drawing/2014/main" id="{5F9FE07B-D148-C1A2-F817-FDC49769F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04" y="1129833"/>
            <a:ext cx="9175377" cy="51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7504A-A441-7203-5A18-2BD4D922DD63}"/>
              </a:ext>
            </a:extLst>
          </p:cNvPr>
          <p:cNvSpPr txBox="1"/>
          <p:nvPr/>
        </p:nvSpPr>
        <p:spPr>
          <a:xfrm>
            <a:off x="161365" y="277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3600" b="1" dirty="0" err="1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Autosum</a:t>
            </a: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shortcut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with SUM formula begun. Suggested cells in Column B surrounded with dotted line.">
            <a:extLst>
              <a:ext uri="{FF2B5EF4-FFF2-40B4-BE49-F238E27FC236}">
                <a16:creationId xmlns:a16="http://schemas.microsoft.com/office/drawing/2014/main" id="{7CBA0BA9-7026-78AE-ABD3-F5FC7BA06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29" y="1022257"/>
            <a:ext cx="9031941" cy="5080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10FD78-C3AC-A714-EDCB-49A000B240D0}"/>
              </a:ext>
            </a:extLst>
          </p:cNvPr>
          <p:cNvSpPr txBox="1"/>
          <p:nvPr/>
        </p:nvSpPr>
        <p:spPr>
          <a:xfrm>
            <a:off x="161365" y="277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SUM Function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4" name="Picture 3" descr="Worksheet with completed SUM formula in cell B15.">
            <a:extLst>
              <a:ext uri="{FF2B5EF4-FFF2-40B4-BE49-F238E27FC236}">
                <a16:creationId xmlns:a16="http://schemas.microsoft.com/office/drawing/2014/main" id="{B82ED55A-D96A-2F9B-23BD-894DA8754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28" y="1022257"/>
            <a:ext cx="9031941" cy="5080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43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10FD78-C3AC-A714-EDCB-49A000B240D0}"/>
              </a:ext>
            </a:extLst>
          </p:cNvPr>
          <p:cNvSpPr txBox="1"/>
          <p:nvPr/>
        </p:nvSpPr>
        <p:spPr>
          <a:xfrm>
            <a:off x="161365" y="2770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AVERAGE Function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5" name="Picture 4" descr="Average formula begun in B16 only suggesting cell B15 which contains a SUM formula.">
            <a:extLst>
              <a:ext uri="{FF2B5EF4-FFF2-40B4-BE49-F238E27FC236}">
                <a16:creationId xmlns:a16="http://schemas.microsoft.com/office/drawing/2014/main" id="{3AA1D332-C1BE-0373-E08E-CACB54901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35" y="1058115"/>
            <a:ext cx="9623611" cy="54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Worksheet with average formula begun in B16 and cell range in column B manually selected.">
            <a:extLst>
              <a:ext uri="{FF2B5EF4-FFF2-40B4-BE49-F238E27FC236}">
                <a16:creationId xmlns:a16="http://schemas.microsoft.com/office/drawing/2014/main" id="{CA0E88F8-41D5-B291-691B-79957A0A8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35" y="1058114"/>
            <a:ext cx="9900022" cy="54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Worksheet with average formula result in B16.">
            <a:extLst>
              <a:ext uri="{FF2B5EF4-FFF2-40B4-BE49-F238E27FC236}">
                <a16:creationId xmlns:a16="http://schemas.microsoft.com/office/drawing/2014/main" id="{0CA83489-686A-CB44-3447-865AF9A80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34" y="1058113"/>
            <a:ext cx="9900021" cy="5566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4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10FD78-C3AC-A714-EDCB-49A000B240D0}"/>
              </a:ext>
            </a:extLst>
          </p:cNvPr>
          <p:cNvSpPr txBox="1"/>
          <p:nvPr/>
        </p:nvSpPr>
        <p:spPr>
          <a:xfrm>
            <a:off x="161365" y="277016"/>
            <a:ext cx="8157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COUNT NUMBERS function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3D46C-FDE4-3675-2D3B-7D7034DBF649}"/>
              </a:ext>
            </a:extLst>
          </p:cNvPr>
          <p:cNvSpPr txBox="1"/>
          <p:nvPr/>
        </p:nvSpPr>
        <p:spPr>
          <a:xfrm>
            <a:off x="1290917" y="1857009"/>
            <a:ext cx="9395012" cy="313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 are three versions of the basic count function: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This version only includes a cell in the result if it contains a numeric value.</a:t>
            </a:r>
            <a:endParaRPr lang="en-US" sz="20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COUNTA</a:t>
            </a:r>
            <a:r>
              <a:rPr lang="en-US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Includes a cell in the count if it contains any type of content, either text or numeric.</a:t>
            </a:r>
            <a:endParaRPr lang="en-US" sz="20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COUNTBLANK</a:t>
            </a:r>
            <a:r>
              <a:rPr lang="en-US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Reviews the cell range listed in the arguments and returns the number of cells in the range that are empty.</a:t>
            </a:r>
            <a:endParaRPr lang="en-US" sz="20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0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10FD78-C3AC-A714-EDCB-49A000B240D0}"/>
              </a:ext>
            </a:extLst>
          </p:cNvPr>
          <p:cNvSpPr txBox="1"/>
          <p:nvPr/>
        </p:nvSpPr>
        <p:spPr>
          <a:xfrm>
            <a:off x="161365" y="277016"/>
            <a:ext cx="8157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COUNT NUMBERS function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2" name="Picture 1" descr="Worksheet with count formula begun in B17 and only cells B15 and B16 suggested.">
            <a:extLst>
              <a:ext uri="{FF2B5EF4-FFF2-40B4-BE49-F238E27FC236}">
                <a16:creationId xmlns:a16="http://schemas.microsoft.com/office/drawing/2014/main" id="{08D62B22-044A-32CA-2408-E6E2E213F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5" y="1228444"/>
            <a:ext cx="9659471" cy="543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Worksheet with count formula in B17 showing result of 11.">
            <a:extLst>
              <a:ext uri="{FF2B5EF4-FFF2-40B4-BE49-F238E27FC236}">
                <a16:creationId xmlns:a16="http://schemas.microsoft.com/office/drawing/2014/main" id="{35F25827-7DB2-4977-8EB2-529407EF3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4" y="1228444"/>
            <a:ext cx="9783201" cy="5352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CC894-7E4F-CF73-0129-995DB9BAC026}"/>
              </a:ext>
            </a:extLst>
          </p:cNvPr>
          <p:cNvSpPr txBox="1"/>
          <p:nvPr/>
        </p:nvSpPr>
        <p:spPr>
          <a:xfrm>
            <a:off x="80683" y="339769"/>
            <a:ext cx="8157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MAX and MIN Functions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7" name="Picture 6" descr="Worksheet with max formula begun in B18 and cells B2 to B13 highlighted as suggestion.">
            <a:extLst>
              <a:ext uri="{FF2B5EF4-FFF2-40B4-BE49-F238E27FC236}">
                <a16:creationId xmlns:a16="http://schemas.microsoft.com/office/drawing/2014/main" id="{63E87C64-0EDB-2081-40DB-6D8861C63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71" y="1120867"/>
            <a:ext cx="9865658" cy="5549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3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CC894-7E4F-CF73-0129-995DB9BAC026}"/>
              </a:ext>
            </a:extLst>
          </p:cNvPr>
          <p:cNvSpPr txBox="1"/>
          <p:nvPr/>
        </p:nvSpPr>
        <p:spPr>
          <a:xfrm>
            <a:off x="80683" y="339769"/>
            <a:ext cx="8157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MAX and MIN Functions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2" name="Picture 1" descr="Worksheet with MIN formula begun in B19 and range B2 to B13 suggested.">
            <a:extLst>
              <a:ext uri="{FF2B5EF4-FFF2-40B4-BE49-F238E27FC236}">
                <a16:creationId xmlns:a16="http://schemas.microsoft.com/office/drawing/2014/main" id="{C9EEBFE7-2C3B-8145-FC6C-E74722233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0" y="1085009"/>
            <a:ext cx="9784977" cy="550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5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showing results of formulas in B15 to B19.">
            <a:extLst>
              <a:ext uri="{FF2B5EF4-FFF2-40B4-BE49-F238E27FC236}">
                <a16:creationId xmlns:a16="http://schemas.microsoft.com/office/drawing/2014/main" id="{CB192E03-BAF6-AC31-52C3-AADE472F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41" y="591950"/>
            <a:ext cx="10358717" cy="5826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0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CC894-7E4F-CF73-0129-995DB9BAC026}"/>
              </a:ext>
            </a:extLst>
          </p:cNvPr>
          <p:cNvSpPr txBox="1"/>
          <p:nvPr/>
        </p:nvSpPr>
        <p:spPr>
          <a:xfrm>
            <a:off x="457201" y="303910"/>
            <a:ext cx="8157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AUTOFILL feature</a:t>
            </a:r>
            <a:endParaRPr lang="en-US" sz="3600" b="1" dirty="0">
              <a:solidFill>
                <a:srgbClr val="7030A0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3" name="Picture 2" descr="Worksheet showing Autofill in progress.">
            <a:extLst>
              <a:ext uri="{FF2B5EF4-FFF2-40B4-BE49-F238E27FC236}">
                <a16:creationId xmlns:a16="http://schemas.microsoft.com/office/drawing/2014/main" id="{A971CA1B-5C5C-26AB-ED06-178493D3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9" y="1182351"/>
            <a:ext cx="9471212" cy="533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Worksheet with block of results in B15 to E19 as a result of Autofill.">
            <a:extLst>
              <a:ext uri="{FF2B5EF4-FFF2-40B4-BE49-F238E27FC236}">
                <a16:creationId xmlns:a16="http://schemas.microsoft.com/office/drawing/2014/main" id="{69C47BAE-430B-2B52-C1B1-D43E86A16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8" y="1182351"/>
            <a:ext cx="9471211" cy="5331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4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4: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Preparing a monthly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sale report.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43627E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Function?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1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574" y="2125552"/>
            <a:ext cx="9018494" cy="3395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C34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 is blank and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C35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a formula. The cursor is on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C36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If you use the AutoSum shortcut to add a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SUM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formula, which cell range does Excel automatically suggest as the argument for the function?</a:t>
            </a:r>
            <a:endParaRPr lang="ar-EG" sz="24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C35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C34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C36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8AF0641-A479-DD02-95C1-AED21454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4" y="1792418"/>
            <a:ext cx="9744630" cy="40436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937F25-92A2-F362-3320-481E9017A290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978DA4C2-156B-20F2-1DB1-DA4F51312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EDE68F-21D4-1607-A643-7C45B1C4B54F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CBC5F4-D4B0-B864-EA50-65625E1B5DEC}"/>
              </a:ext>
            </a:extLst>
          </p:cNvPr>
          <p:cNvSpPr/>
          <p:nvPr/>
        </p:nvSpPr>
        <p:spPr>
          <a:xfrm>
            <a:off x="1600206" y="428514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5733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503" y="1915769"/>
            <a:ext cx="9018494" cy="30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</a:t>
            </a:r>
            <a:r>
              <a:rPr lang="en-US" altLang="en-US" sz="2400" b="1" dirty="0">
                <a:solidFill>
                  <a:srgbClr val="33333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 or False: When you created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Total Revenue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formula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C35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the results appeared as dollar amounts because the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Accounting format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had been applied to the cell in advance.</a:t>
            </a:r>
          </a:p>
          <a:p>
            <a:pPr lvl="1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0956C53-CA1C-E89F-01F4-76466EC2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8" y="1884325"/>
            <a:ext cx="10328003" cy="38961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941A0C-CE52-E378-AC3F-B485DC165562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B61E7EA-8063-B389-0D20-23BBDA46C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9CFF8C-9109-568C-DFCA-B965BDF082C8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2056806-8494-27BE-542F-8F7169F10634}"/>
              </a:ext>
            </a:extLst>
          </p:cNvPr>
          <p:cNvSpPr/>
          <p:nvPr/>
        </p:nvSpPr>
        <p:spPr>
          <a:xfrm>
            <a:off x="1600206" y="3845867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8291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750" y="1962353"/>
            <a:ext cx="9018494" cy="330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</a:t>
            </a:r>
            <a:r>
              <a:rPr lang="en-US" altLang="en-US" sz="2400" b="1" dirty="0">
                <a:solidFill>
                  <a:srgbClr val="333333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you created the formula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C39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count how many days there were in the month, what answer did the formula produce?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31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9663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6A5C39-6E2A-9376-B3F8-5761E74C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68" y="1761568"/>
            <a:ext cx="10541093" cy="39416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68A51A-C21A-0017-36E0-45BEE14C6370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4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8251395A-09B7-579C-C1D4-BDC55A329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91B464-DF9A-6B93-7D54-84DC83A7021F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63839FA-6D3C-6B0A-B9D6-DFE198BE4807}"/>
              </a:ext>
            </a:extLst>
          </p:cNvPr>
          <p:cNvSpPr/>
          <p:nvPr/>
        </p:nvSpPr>
        <p:spPr>
          <a:xfrm>
            <a:off x="1600206" y="435686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7228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 on Belgium">
            <a:extLst>
              <a:ext uri="{FF2B5EF4-FFF2-40B4-BE49-F238E27FC236}">
                <a16:creationId xmlns:a16="http://schemas.microsoft.com/office/drawing/2014/main" id="{B735E5B5-1275-42FF-D904-4D7FD40F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5" y="0"/>
            <a:ext cx="97378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274BFD-4CE9-2245-C41C-6364B14E3DBB}"/>
              </a:ext>
            </a:extLst>
          </p:cNvPr>
          <p:cNvSpPr txBox="1"/>
          <p:nvPr/>
        </p:nvSpPr>
        <p:spPr>
          <a:xfrm>
            <a:off x="762000" y="1716636"/>
            <a:ext cx="9879106" cy="412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2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of the following items are part of a function formula? Select all that apply:</a:t>
            </a:r>
          </a:p>
          <a:p>
            <a:pPr lvl="2"/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Parentheses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equals sign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function name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Periods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pic>
        <p:nvPicPr>
          <p:cNvPr id="4" name="Picture 3" descr="A screenshot of a formula&#10;&#10;Description automatically generated">
            <a:extLst>
              <a:ext uri="{FF2B5EF4-FFF2-40B4-BE49-F238E27FC236}">
                <a16:creationId xmlns:a16="http://schemas.microsoft.com/office/drawing/2014/main" id="{384F08BC-EFD9-02E7-B9D1-915BACC3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59" y="1496087"/>
            <a:ext cx="8081682" cy="50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80E768-4571-AC11-9B3C-91EC51496626}"/>
              </a:ext>
            </a:extLst>
          </p:cNvPr>
          <p:cNvSpPr txBox="1"/>
          <p:nvPr/>
        </p:nvSpPr>
        <p:spPr>
          <a:xfrm>
            <a:off x="797859" y="1713372"/>
            <a:ext cx="10416988" cy="447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need to know how many cells in a cell range contain entries. The cells with entries contain a mixture of text and numeric entries. Which function should you use in this situation? 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COUNTBLANK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COUNTA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25A04-E190-15ED-D986-F133803B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66205"/>
            <a:ext cx="1204128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2E77F-24FC-BC51-DC8D-38776697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7" y="1777476"/>
            <a:ext cx="10494827" cy="3457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102538-D1E1-0766-77D6-9140A50D3C22}"/>
              </a:ext>
            </a:extLst>
          </p:cNvPr>
          <p:cNvSpPr/>
          <p:nvPr/>
        </p:nvSpPr>
        <p:spPr>
          <a:xfrm>
            <a:off x="1600206" y="423135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4943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C318A6E-31DE-4302-106D-D465986C6732}"/>
              </a:ext>
            </a:extLst>
          </p:cNvPr>
          <p:cNvSpPr txBox="1"/>
          <p:nvPr/>
        </p:nvSpPr>
        <p:spPr>
          <a:xfrm>
            <a:off x="887506" y="1852780"/>
            <a:ext cx="9879106" cy="4483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Three cells in your worksheet contain numbers.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D7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holds the number 10,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D8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number 20, and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D9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contains the number 30. What is the result of the following formula when added to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D10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=MAX(D7:D8)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32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pic>
        <p:nvPicPr>
          <p:cNvPr id="4" name="Picture 3" descr="A screenshot of a cell test&#10;&#10;Description automatically generated">
            <a:extLst>
              <a:ext uri="{FF2B5EF4-FFF2-40B4-BE49-F238E27FC236}">
                <a16:creationId xmlns:a16="http://schemas.microsoft.com/office/drawing/2014/main" id="{2ABE1A97-49C1-1390-6D37-DA672196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5" y="1746418"/>
            <a:ext cx="10484615" cy="4259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6B47F1-4606-4ECC-7A92-41A6AA431C49}"/>
              </a:ext>
            </a:extLst>
          </p:cNvPr>
          <p:cNvSpPr/>
          <p:nvPr/>
        </p:nvSpPr>
        <p:spPr>
          <a:xfrm>
            <a:off x="1600206" y="477820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1606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0A7362-7AA2-1DC2-013D-53E93D8116A7}"/>
              </a:ext>
            </a:extLst>
          </p:cNvPr>
          <p:cNvSpPr txBox="1"/>
          <p:nvPr/>
        </p:nvSpPr>
        <p:spPr>
          <a:xfrm>
            <a:off x="779930" y="1960356"/>
            <a:ext cx="10569388" cy="369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4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Cells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B1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B3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 contain numbers.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B4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 a piece of text. You add an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AVERAGE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function formula to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B5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which works out the average of cells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B1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B4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How will Excel work out the average?</a:t>
            </a:r>
          </a:p>
          <a:p>
            <a:pPr lvl="2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Total the numbers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B1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B3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 divide by 5.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Total the numbers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B1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B3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 divide by 3.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Total the numbers in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B1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B3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 divide by 4.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pic>
        <p:nvPicPr>
          <p:cNvPr id="4" name="Picture 3" descr="A screenshot of a cell test&#10;&#10;Description automatically generated">
            <a:extLst>
              <a:ext uri="{FF2B5EF4-FFF2-40B4-BE49-F238E27FC236}">
                <a16:creationId xmlns:a16="http://schemas.microsoft.com/office/drawing/2014/main" id="{E9C5B4FD-06E3-DF2D-D7EA-6DFC83EC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" y="1938456"/>
            <a:ext cx="11117795" cy="4023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103FDB-77BF-B6DB-37CD-902D11CC2295}"/>
              </a:ext>
            </a:extLst>
          </p:cNvPr>
          <p:cNvSpPr/>
          <p:nvPr/>
        </p:nvSpPr>
        <p:spPr>
          <a:xfrm>
            <a:off x="1402980" y="4509258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40490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0AE5F7-0B0D-6FF4-2983-877D7E8D4A40}"/>
              </a:ext>
            </a:extLst>
          </p:cNvPr>
          <p:cNvSpPr txBox="1"/>
          <p:nvPr/>
        </p:nvSpPr>
        <p:spPr>
          <a:xfrm>
            <a:off x="573741" y="1728086"/>
            <a:ext cx="10461812" cy="505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2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5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US" sz="3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E4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your worksheet contains the value 300,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E5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value 300, and cell </a:t>
            </a: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E6 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value 0. What is the correct answer to the following formula when added to your worksheet?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6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=AVERAGE(E4:E6)</a:t>
            </a:r>
          </a:p>
          <a:p>
            <a:pPr algn="ctr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100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200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300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1746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4</a:t>
              </a: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E5BC2-B20C-44CC-7316-D8ECE241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4" y="1642619"/>
            <a:ext cx="10856051" cy="4309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0FE12-3022-9C52-8D13-019D8BB4665D}"/>
              </a:ext>
            </a:extLst>
          </p:cNvPr>
          <p:cNvSpPr/>
          <p:nvPr/>
        </p:nvSpPr>
        <p:spPr>
          <a:xfrm>
            <a:off x="1259544" y="4706483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4680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Thank You Messages for Lectures and Presentations">
            <a:extLst>
              <a:ext uri="{FF2B5EF4-FFF2-40B4-BE49-F238E27FC236}">
                <a16:creationId xmlns:a16="http://schemas.microsoft.com/office/drawing/2014/main" id="{ACBEEE0B-4048-7162-914E-9F50594F4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6E25A-C259-B9EC-9F47-8A013988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409153"/>
            <a:ext cx="5249008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84779-7826-1CE9-7931-D41A664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1559365"/>
            <a:ext cx="5163271" cy="3305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9FA766-9155-0688-36E4-320AFD9A9F0E}"/>
              </a:ext>
            </a:extLst>
          </p:cNvPr>
          <p:cNvSpPr/>
          <p:nvPr/>
        </p:nvSpPr>
        <p:spPr>
          <a:xfrm>
            <a:off x="673274" y="428181"/>
            <a:ext cx="40393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Functions are useful</a:t>
            </a:r>
          </a:p>
        </p:txBody>
      </p:sp>
    </p:spTree>
    <p:extLst>
      <p:ext uri="{BB962C8B-B14F-4D97-AF65-F5344CB8AC3E}">
        <p14:creationId xmlns:p14="http://schemas.microsoft.com/office/powerpoint/2010/main" val="24609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97149-1704-3BBA-663B-B856B412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885513"/>
            <a:ext cx="9573961" cy="5696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21260E-FF87-0DC2-38DC-C57A055046F2}"/>
              </a:ext>
            </a:extLst>
          </p:cNvPr>
          <p:cNvSpPr/>
          <p:nvPr/>
        </p:nvSpPr>
        <p:spPr>
          <a:xfrm>
            <a:off x="212762" y="239182"/>
            <a:ext cx="76519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Excel contains many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25947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D5372A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Elements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6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2D938-39C8-0602-8119-153FF8D3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56679"/>
            <a:ext cx="12079386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5AC29-877B-167B-D6C8-7819243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61442"/>
            <a:ext cx="12003175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809</Words>
  <Application>Microsoft Office PowerPoint</Application>
  <PresentationFormat>Widescreen</PresentationFormat>
  <Paragraphs>163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Courier</vt:lpstr>
      <vt:lpstr>MV Boli</vt:lpstr>
      <vt:lpstr>Open Sans</vt:lpstr>
      <vt:lpstr>Symbol</vt:lpstr>
      <vt:lpstr>Times New Roman</vt:lpstr>
      <vt:lpstr>unset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4:  Preparing a monthly  sale report.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Fawzy</dc:creator>
  <cp:lastModifiedBy>Said Fawzy</cp:lastModifiedBy>
  <cp:revision>82</cp:revision>
  <dcterms:created xsi:type="dcterms:W3CDTF">2023-05-21T05:44:35Z</dcterms:created>
  <dcterms:modified xsi:type="dcterms:W3CDTF">2023-11-02T08:12:14Z</dcterms:modified>
</cp:coreProperties>
</file>